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3" r:id="rId3"/>
    <p:sldId id="261" r:id="rId4"/>
    <p:sldId id="259" r:id="rId5"/>
    <p:sldId id="258" r:id="rId6"/>
    <p:sldId id="260" r:id="rId7"/>
    <p:sldId id="262" r:id="rId8"/>
  </p:sldIdLst>
  <p:sldSz cx="9144000" cy="5143500" type="screen16x9"/>
  <p:notesSz cx="6858000" cy="9144000"/>
  <p:embeddedFontLst>
    <p:embeddedFont>
      <p:font typeface="Lato"/>
      <p:regular r:id="rId10"/>
      <p:bold r:id="rId11"/>
      <p:italic r:id="rId12"/>
      <p:boldItalic r:id="rId13"/>
    </p:embeddedFont>
    <p:embeddedFont>
      <p:font typeface="Raleway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3E5"/>
    <a:srgbClr val="36BBE8"/>
    <a:srgbClr val="EB5600"/>
    <a:srgbClr val="1A998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7DB50E29-505D-071B-D002-123B5683A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371945078_0_77:notes">
            <a:extLst>
              <a:ext uri="{FF2B5EF4-FFF2-40B4-BE49-F238E27FC236}">
                <a16:creationId xmlns:a16="http://schemas.microsoft.com/office/drawing/2014/main" id="{5B8F0F05-67B1-7976-0553-68BF42E3E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371945078_0_77:notes">
            <a:extLst>
              <a:ext uri="{FF2B5EF4-FFF2-40B4-BE49-F238E27FC236}">
                <a16:creationId xmlns:a16="http://schemas.microsoft.com/office/drawing/2014/main" id="{59DD6EDD-BD1A-02B6-2B6F-75BBD560B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9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37194507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37194507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37194507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37194507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37194507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37194507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rgbClr val="595959"/>
                </a:solidFill>
                <a:effectLst/>
                <a:latin typeface="Lato"/>
              </a:rPr>
              <a:t>Barrios como Sant Gervasi - </a:t>
            </a:r>
            <a:r>
              <a:rPr lang="es-ES" sz="1800" b="0" i="0" u="none" strike="noStrike" dirty="0" err="1">
                <a:solidFill>
                  <a:srgbClr val="595959"/>
                </a:solidFill>
                <a:effectLst/>
                <a:latin typeface="Lato"/>
              </a:rPr>
              <a:t>Galvany</a:t>
            </a:r>
            <a:r>
              <a:rPr lang="es-ES" sz="1800" b="0" i="0" u="none" strike="noStrike" dirty="0">
                <a:solidFill>
                  <a:srgbClr val="595959"/>
                </a:solidFill>
                <a:effectLst/>
                <a:latin typeface="Lato"/>
              </a:rPr>
              <a:t>, Les Corts y La Sagrera muestran los mayores aumentos en disponibilidad. Mientras otros barrios como La </a:t>
            </a:r>
            <a:r>
              <a:rPr lang="es-ES" sz="1800" b="0" i="0" u="none" strike="noStrike" dirty="0" err="1">
                <a:solidFill>
                  <a:srgbClr val="595959"/>
                </a:solidFill>
                <a:effectLst/>
                <a:latin typeface="Lato"/>
              </a:rPr>
              <a:t>Verneda</a:t>
            </a:r>
            <a:r>
              <a:rPr lang="es-ES" sz="1800" b="0" i="0" u="none" strike="noStrike" dirty="0">
                <a:solidFill>
                  <a:srgbClr val="595959"/>
                </a:solidFill>
                <a:effectLst/>
                <a:latin typeface="Lato"/>
              </a:rPr>
              <a:t> i la Pau, Sant Martí de </a:t>
            </a:r>
            <a:r>
              <a:rPr lang="es-ES" sz="1800" b="0" i="0" u="none" strike="noStrike" dirty="0" err="1">
                <a:solidFill>
                  <a:srgbClr val="595959"/>
                </a:solidFill>
                <a:effectLst/>
                <a:latin typeface="Lato"/>
              </a:rPr>
              <a:t>Provençals</a:t>
            </a:r>
            <a:r>
              <a:rPr lang="es-ES" sz="1800" b="0" i="0" u="none" strike="noStrike" dirty="0">
                <a:solidFill>
                  <a:srgbClr val="595959"/>
                </a:solidFill>
                <a:effectLst/>
                <a:latin typeface="Lato"/>
              </a:rPr>
              <a:t> y La Vila Olímpica del Poblenou, muestran una reducción en la disponibilidad de docks durante las fiestas de barrio.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6D4231FC-C210-384D-795E-638CC6AF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371945078_0_87:notes">
            <a:extLst>
              <a:ext uri="{FF2B5EF4-FFF2-40B4-BE49-F238E27FC236}">
                <a16:creationId xmlns:a16="http://schemas.microsoft.com/office/drawing/2014/main" id="{318BB4A5-B97A-DA2B-2724-5FAB781CC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371945078_0_87:notes">
            <a:extLst>
              <a:ext uri="{FF2B5EF4-FFF2-40B4-BE49-F238E27FC236}">
                <a16:creationId xmlns:a16="http://schemas.microsoft.com/office/drawing/2014/main" id="{C30EF5F1-6362-1F05-7A6D-93FFA9D8F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Capstone Project: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Posgrado en Data Sicence y Inteligencia Artificial 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321939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latin typeface="+mj-lt"/>
              </a:rPr>
              <a:t>Adrian Sanz, Arnau Blanc, Joan Trias, Bel Llodrà</a:t>
            </a:r>
            <a:endParaRPr dirty="0">
              <a:latin typeface="+mj-lt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075" y="4147325"/>
            <a:ext cx="3311926" cy="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62D8-03CC-BDC6-E2C0-5F9338CA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369304"/>
            <a:ext cx="7688400" cy="746573"/>
          </a:xfrm>
        </p:spPr>
        <p:txBody>
          <a:bodyPr/>
          <a:lstStyle/>
          <a:p>
            <a:r>
              <a:rPr lang="es-ES" dirty="0"/>
              <a:t>Contenidos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E3F4F8-D4C0-D72B-24A6-68E147C36FC1}"/>
              </a:ext>
            </a:extLst>
          </p:cNvPr>
          <p:cNvSpPr txBox="1">
            <a:spLocks/>
          </p:cNvSpPr>
          <p:nvPr/>
        </p:nvSpPr>
        <p:spPr>
          <a:xfrm>
            <a:off x="727800" y="1645331"/>
            <a:ext cx="7688400" cy="290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1600" dirty="0"/>
              <a:t>¿Cómo hemos tratado los datos?</a:t>
            </a:r>
          </a:p>
          <a:p>
            <a:endParaRPr lang="es-ES" sz="1600" dirty="0"/>
          </a:p>
          <a:p>
            <a:r>
              <a:rPr lang="es-ES" sz="1600" dirty="0"/>
              <a:t>Modelo con mejores resultados</a:t>
            </a:r>
          </a:p>
          <a:p>
            <a:endParaRPr lang="es-ES" sz="1600" dirty="0"/>
          </a:p>
          <a:p>
            <a:r>
              <a:rPr lang="es-ES" sz="1600" dirty="0"/>
              <a:t>Visualización de datos</a:t>
            </a:r>
          </a:p>
          <a:p>
            <a:endParaRPr lang="es-ES" sz="1600" dirty="0"/>
          </a:p>
          <a:p>
            <a:r>
              <a:rPr lang="es-ES" sz="1600" dirty="0"/>
              <a:t>¿Cómo afectan las fiestas de barrio a la disponibilidad?</a:t>
            </a:r>
          </a:p>
          <a:p>
            <a:endParaRPr lang="es-ES" sz="1600" dirty="0"/>
          </a:p>
          <a:p>
            <a:r>
              <a:rPr lang="es-ES" sz="1600" dirty="0"/>
              <a:t>Agente Conversacional de </a:t>
            </a:r>
            <a:r>
              <a:rPr lang="es-ES" sz="1600" dirty="0" err="1"/>
              <a:t>Bicing</a:t>
            </a:r>
            <a:endParaRPr lang="es-ES" sz="1600" dirty="0"/>
          </a:p>
          <a:p>
            <a:endParaRPr lang="es-ES" sz="1600" dirty="0"/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00772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6B82842-3B8F-AD54-926F-BB4A065E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E68559-7545-9A84-4C22-8194679ACC2A}"/>
              </a:ext>
            </a:extLst>
          </p:cNvPr>
          <p:cNvSpPr/>
          <p:nvPr/>
        </p:nvSpPr>
        <p:spPr>
          <a:xfrm>
            <a:off x="968644" y="1600499"/>
            <a:ext cx="5238427" cy="23247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54B6F242-BE51-3B59-68BB-F4BA4B39E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¿Cómo hemos tratado los datos?</a:t>
            </a: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C6B4AC8C-2332-F5F1-A995-8BE18B4E679F}"/>
              </a:ext>
            </a:extLst>
          </p:cNvPr>
          <p:cNvSpPr/>
          <p:nvPr/>
        </p:nvSpPr>
        <p:spPr>
          <a:xfrm rot="5400000">
            <a:off x="6308825" y="1498743"/>
            <a:ext cx="1757023" cy="1960535"/>
          </a:xfrm>
          <a:prstGeom prst="uturnArrow">
            <a:avLst>
              <a:gd name="adj1" fmla="val 13127"/>
              <a:gd name="adj2" fmla="val 25000"/>
              <a:gd name="adj3" fmla="val 0"/>
              <a:gd name="adj4" fmla="val 43750"/>
              <a:gd name="adj5" fmla="val 75000"/>
            </a:avLst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8E165-CE44-F8D9-00D9-59A86065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95" y="1332454"/>
            <a:ext cx="648346" cy="648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7194B3-3CE0-0702-E43A-8AE5839B6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722" y="1402520"/>
            <a:ext cx="648347" cy="648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BC781C-DF61-F1F8-1B0A-4759AB5E3608}"/>
              </a:ext>
            </a:extLst>
          </p:cNvPr>
          <p:cNvSpPr txBox="1"/>
          <p:nvPr/>
        </p:nvSpPr>
        <p:spPr>
          <a:xfrm>
            <a:off x="1391776" y="1969673"/>
            <a:ext cx="1960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Hemos eliminado los datos de correspondientes al periodo de </a:t>
            </a:r>
            <a:r>
              <a:rPr lang="ca" sz="900" b="1" dirty="0"/>
              <a:t>Covid</a:t>
            </a:r>
            <a:r>
              <a:rPr lang="ca" sz="900" dirty="0"/>
              <a:t> al considerar que añadirán error al modelo.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CA9A9B-33BA-E533-1277-B82FC07EB34A}"/>
              </a:ext>
            </a:extLst>
          </p:cNvPr>
          <p:cNvSpPr/>
          <p:nvPr/>
        </p:nvSpPr>
        <p:spPr>
          <a:xfrm>
            <a:off x="1737161" y="2807777"/>
            <a:ext cx="4968000" cy="226800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0D054A95-EC9C-2184-BD04-87CAF81C5100}"/>
              </a:ext>
            </a:extLst>
          </p:cNvPr>
          <p:cNvSpPr/>
          <p:nvPr/>
        </p:nvSpPr>
        <p:spPr>
          <a:xfrm rot="16200000">
            <a:off x="1021322" y="2377254"/>
            <a:ext cx="1757023" cy="1960535"/>
          </a:xfrm>
          <a:prstGeom prst="uturnArrow">
            <a:avLst>
              <a:gd name="adj1" fmla="val 13127"/>
              <a:gd name="adj2" fmla="val 25000"/>
              <a:gd name="adj3" fmla="val 0"/>
              <a:gd name="adj4" fmla="val 43750"/>
              <a:gd name="adj5" fmla="val 75000"/>
            </a:avLst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6A4733-A7B4-0CD3-3946-5DED9F319535}"/>
              </a:ext>
            </a:extLst>
          </p:cNvPr>
          <p:cNvSpPr/>
          <p:nvPr/>
        </p:nvSpPr>
        <p:spPr>
          <a:xfrm>
            <a:off x="2880102" y="3998884"/>
            <a:ext cx="2249837" cy="238906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82999B-9B6B-F5D3-6999-9D517F8E09BA}"/>
              </a:ext>
            </a:extLst>
          </p:cNvPr>
          <p:cNvSpPr txBox="1"/>
          <p:nvPr/>
        </p:nvSpPr>
        <p:spPr>
          <a:xfrm>
            <a:off x="3691475" y="2008417"/>
            <a:ext cx="177654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" sz="900" dirty="0"/>
              <a:t>Hemos agrupado los datos por mes, día, horay station_id </a:t>
            </a:r>
            <a:r>
              <a:rPr lang="ca" sz="900" dirty="0">
                <a:solidFill>
                  <a:srgbClr val="FF0000"/>
                </a:solidFill>
              </a:rPr>
              <a:t>(media/mediana)??</a:t>
            </a:r>
            <a:endParaRPr lang="es-ES" sz="900" dirty="0">
              <a:solidFill>
                <a:srgbClr val="FF00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42DC3C-DFF7-DB44-6CAE-B4CA455D0A76}"/>
              </a:ext>
            </a:extLst>
          </p:cNvPr>
          <p:cNvGrpSpPr/>
          <p:nvPr/>
        </p:nvGrpSpPr>
        <p:grpSpPr>
          <a:xfrm>
            <a:off x="3282798" y="2616004"/>
            <a:ext cx="548060" cy="520195"/>
            <a:chOff x="5705326" y="1665575"/>
            <a:chExt cx="548060" cy="52019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FFC8E9-066E-FCF2-3104-6044F5A5B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3192" y="1665576"/>
              <a:ext cx="520194" cy="5201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042B412-D017-7C2B-AF19-4CA5FE798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5326" y="1665575"/>
              <a:ext cx="520195" cy="520195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E4EB63-4139-2C14-EAD5-7E39456C89B9}"/>
              </a:ext>
            </a:extLst>
          </p:cNvPr>
          <p:cNvSpPr txBox="1"/>
          <p:nvPr/>
        </p:nvSpPr>
        <p:spPr>
          <a:xfrm>
            <a:off x="2592478" y="3179125"/>
            <a:ext cx="190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Uso de la librería </a:t>
            </a:r>
            <a:r>
              <a:rPr lang="ca" sz="900" b="1" dirty="0"/>
              <a:t>Dask</a:t>
            </a:r>
            <a:r>
              <a:rPr lang="ca" sz="900" dirty="0"/>
              <a:t> para la creación de las 4 horas previas (ctx-4, ctx-3, ctx-2, ctx-1)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8DF47F4-D13C-B56F-7ED8-BD5251CB1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524" y="1133850"/>
            <a:ext cx="738753" cy="7387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35BF9C-853B-EC09-05AE-BCEFFE62D3DD}"/>
              </a:ext>
            </a:extLst>
          </p:cNvPr>
          <p:cNvSpPr txBox="1"/>
          <p:nvPr/>
        </p:nvSpPr>
        <p:spPr>
          <a:xfrm>
            <a:off x="5815272" y="1844574"/>
            <a:ext cx="196053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En los casos  en que </a:t>
            </a:r>
            <a:r>
              <a:rPr lang="ca" sz="900" b="1" dirty="0"/>
              <a:t>“total_docks” = 0</a:t>
            </a:r>
            <a:r>
              <a:rPr lang="ca" sz="900" dirty="0"/>
              <a:t>, el valor de la disponibilidad se convertía NaN. Hemos eliminado estas filas del dataset.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A1BC79A-46F3-103B-FD5D-60880B328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279" y="3678704"/>
            <a:ext cx="738753" cy="73875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B62BEB6-7D4C-3F2A-CE2D-F564AF1E808C}"/>
              </a:ext>
            </a:extLst>
          </p:cNvPr>
          <p:cNvSpPr txBox="1"/>
          <p:nvPr/>
        </p:nvSpPr>
        <p:spPr>
          <a:xfrm>
            <a:off x="1790641" y="4374238"/>
            <a:ext cx="190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Se han añadido 2 variables meteorológicas (</a:t>
            </a:r>
            <a:r>
              <a:rPr lang="ca" sz="900" b="1" dirty="0"/>
              <a:t>lluvia y temp media</a:t>
            </a:r>
            <a:r>
              <a:rPr lang="ca" sz="900" dirty="0"/>
              <a:t>) 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15455-135E-923C-2BFF-F9D1AA041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3475" y="2560930"/>
            <a:ext cx="625098" cy="625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5A37D-E79B-9988-EAE1-1BA045EFB348}"/>
              </a:ext>
            </a:extLst>
          </p:cNvPr>
          <p:cNvSpPr txBox="1"/>
          <p:nvPr/>
        </p:nvSpPr>
        <p:spPr>
          <a:xfrm>
            <a:off x="4723895" y="3210680"/>
            <a:ext cx="211754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Hemos calculado la </a:t>
            </a:r>
            <a:r>
              <a:rPr lang="ca" sz="900" b="1" dirty="0"/>
              <a:t>disponibilidad</a:t>
            </a:r>
            <a:r>
              <a:rPr lang="ca" sz="900" dirty="0"/>
              <a:t> sabiendo el número total de plazas así como las que hay disponibles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D867C-9306-4CF3-A497-006DF80DB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3035" y="3767304"/>
            <a:ext cx="617349" cy="61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0D0277-89B0-2E5C-C357-F4959CAB9454}"/>
              </a:ext>
            </a:extLst>
          </p:cNvPr>
          <p:cNvSpPr txBox="1"/>
          <p:nvPr/>
        </p:nvSpPr>
        <p:spPr>
          <a:xfrm>
            <a:off x="4399722" y="4417457"/>
            <a:ext cx="146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El dataset está </a:t>
            </a:r>
            <a:r>
              <a:rPr lang="ca" sz="900" b="1" dirty="0"/>
              <a:t>listo</a:t>
            </a:r>
            <a:r>
              <a:rPr lang="ca" sz="900" dirty="0"/>
              <a:t> para ser entrenado.</a:t>
            </a:r>
          </a:p>
        </p:txBody>
      </p:sp>
    </p:spTree>
    <p:extLst>
      <p:ext uri="{BB962C8B-B14F-4D97-AF65-F5344CB8AC3E}">
        <p14:creationId xmlns:p14="http://schemas.microsoft.com/office/powerpoint/2010/main" val="92986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7650" y="59202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Modelo con mejores resultados </a:t>
            </a:r>
            <a:endParaRPr dirty="0"/>
          </a:p>
        </p:txBody>
      </p:sp>
      <p:pic>
        <p:nvPicPr>
          <p:cNvPr id="1028" name="Picture 4" descr="Mastering Data Science Kaggle Simplified: 5 Easy Steps">
            <a:extLst>
              <a:ext uri="{FF2B5EF4-FFF2-40B4-BE49-F238E27FC236}">
                <a16:creationId xmlns:a16="http://schemas.microsoft.com/office/drawing/2014/main" id="{61969F5B-A7BC-10BD-EF81-DDF0D862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94" y="3766227"/>
            <a:ext cx="692561" cy="2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5A2B5B-AC89-81FD-A029-AFD0E48FCE9E}"/>
              </a:ext>
            </a:extLst>
          </p:cNvPr>
          <p:cNvSpPr txBox="1"/>
          <p:nvPr/>
        </p:nvSpPr>
        <p:spPr>
          <a:xfrm>
            <a:off x="6201755" y="3725831"/>
            <a:ext cx="846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Score</a:t>
            </a:r>
          </a:p>
        </p:txBody>
      </p:sp>
      <p:pic>
        <p:nvPicPr>
          <p:cNvPr id="6" name="Graphic 5" descr="Badge 5 with solid fill">
            <a:extLst>
              <a:ext uri="{FF2B5EF4-FFF2-40B4-BE49-F238E27FC236}">
                <a16:creationId xmlns:a16="http://schemas.microsoft.com/office/drawing/2014/main" id="{0500F1A3-939A-BE18-F784-D92586FEC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010" y="1501292"/>
            <a:ext cx="408069" cy="408069"/>
          </a:xfrm>
          <a:prstGeom prst="rect">
            <a:avLst/>
          </a:prstGeom>
        </p:spPr>
      </p:pic>
      <p:pic>
        <p:nvPicPr>
          <p:cNvPr id="8" name="Graphic 7" descr="Badge 4 with solid fill">
            <a:extLst>
              <a:ext uri="{FF2B5EF4-FFF2-40B4-BE49-F238E27FC236}">
                <a16:creationId xmlns:a16="http://schemas.microsoft.com/office/drawing/2014/main" id="{68C135EE-CC0B-8FF8-A8CB-B0884A86E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7807" y="1501291"/>
            <a:ext cx="408069" cy="408069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6F689461-8201-168B-4570-113F125BC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4605" y="1501290"/>
            <a:ext cx="408069" cy="408069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F84818A2-F3FC-05F6-038F-0A36D6F447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1403" y="1501290"/>
            <a:ext cx="408069" cy="408069"/>
          </a:xfrm>
          <a:prstGeom prst="rect">
            <a:avLst/>
          </a:prstGeom>
        </p:spPr>
      </p:pic>
      <p:pic>
        <p:nvPicPr>
          <p:cNvPr id="14" name="Graphic 13" descr="Badge 1 with solid fill">
            <a:extLst>
              <a:ext uri="{FF2B5EF4-FFF2-40B4-BE49-F238E27FC236}">
                <a16:creationId xmlns:a16="http://schemas.microsoft.com/office/drawing/2014/main" id="{15E3AB3A-348A-4220-6AB7-F7A890F54B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8201" y="1501294"/>
            <a:ext cx="408069" cy="408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BA18BF-5D12-A6AE-F6F0-2A67311A28AD}"/>
              </a:ext>
            </a:extLst>
          </p:cNvPr>
          <p:cNvSpPr txBox="1"/>
          <p:nvPr/>
        </p:nvSpPr>
        <p:spPr>
          <a:xfrm>
            <a:off x="654002" y="2036509"/>
            <a:ext cx="141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Linear </a:t>
            </a:r>
            <a:r>
              <a:rPr lang="es-ES" sz="1200" dirty="0" err="1"/>
              <a:t>Regression</a:t>
            </a:r>
            <a:endParaRPr lang="es-E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4A770-511C-E50F-2A1D-2CBCE3C89D7E}"/>
              </a:ext>
            </a:extLst>
          </p:cNvPr>
          <p:cNvSpPr txBox="1"/>
          <p:nvPr/>
        </p:nvSpPr>
        <p:spPr>
          <a:xfrm>
            <a:off x="2313416" y="2064664"/>
            <a:ext cx="141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29BA5-D69E-3EA2-3885-7265A31DD0AE}"/>
              </a:ext>
            </a:extLst>
          </p:cNvPr>
          <p:cNvSpPr txBox="1"/>
          <p:nvPr/>
        </p:nvSpPr>
        <p:spPr>
          <a:xfrm>
            <a:off x="3849206" y="2064664"/>
            <a:ext cx="141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Random</a:t>
            </a:r>
            <a:r>
              <a:rPr lang="es-ES" sz="1200" dirty="0"/>
              <a:t> Forest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788BFD-D772-2E35-8AC6-5D03F680373C}"/>
              </a:ext>
            </a:extLst>
          </p:cNvPr>
          <p:cNvSpPr txBox="1"/>
          <p:nvPr/>
        </p:nvSpPr>
        <p:spPr>
          <a:xfrm>
            <a:off x="5509194" y="2028519"/>
            <a:ext cx="120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XGradient</a:t>
            </a:r>
            <a:r>
              <a:rPr lang="es-ES" sz="1200" dirty="0"/>
              <a:t> </a:t>
            </a:r>
            <a:r>
              <a:rPr lang="es-ES" sz="1200" dirty="0" err="1"/>
              <a:t>Boosting</a:t>
            </a:r>
            <a:endParaRPr lang="es-ES" sz="1200" dirty="0"/>
          </a:p>
          <a:p>
            <a:pPr algn="ctr"/>
            <a:r>
              <a:rPr lang="es-ES" sz="1200" dirty="0" err="1"/>
              <a:t>Regressor</a:t>
            </a:r>
            <a:endParaRPr lang="es-E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78F35-AD41-1934-6F86-BA69E1A022E5}"/>
              </a:ext>
            </a:extLst>
          </p:cNvPr>
          <p:cNvSpPr txBox="1"/>
          <p:nvPr/>
        </p:nvSpPr>
        <p:spPr>
          <a:xfrm>
            <a:off x="6867820" y="2064664"/>
            <a:ext cx="159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LightBM</a:t>
            </a:r>
            <a:endParaRPr lang="es-ES" sz="1200" dirty="0"/>
          </a:p>
          <a:p>
            <a:pPr algn="ctr"/>
            <a:r>
              <a:rPr lang="es-ES" sz="1200" dirty="0" err="1"/>
              <a:t>Regressor</a:t>
            </a:r>
            <a:endParaRPr lang="es-E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53732-5F2F-A77F-C367-A5C495C1B3E9}"/>
              </a:ext>
            </a:extLst>
          </p:cNvPr>
          <p:cNvSpPr txBox="1"/>
          <p:nvPr/>
        </p:nvSpPr>
        <p:spPr>
          <a:xfrm>
            <a:off x="5772551" y="4074004"/>
            <a:ext cx="852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b="0" i="0" dirty="0">
                <a:solidFill>
                  <a:srgbClr val="34B3E5"/>
                </a:solidFill>
                <a:effectLst/>
                <a:latin typeface="+mj-lt"/>
              </a:rPr>
              <a:t>0.09777</a:t>
            </a:r>
            <a:endParaRPr lang="es-ES" dirty="0">
              <a:solidFill>
                <a:srgbClr val="34B3E5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3B7ABF-10C8-6C49-465E-2AE4CFCB59DE}"/>
              </a:ext>
            </a:extLst>
          </p:cNvPr>
          <p:cNvSpPr/>
          <p:nvPr/>
        </p:nvSpPr>
        <p:spPr>
          <a:xfrm>
            <a:off x="5207431" y="1294108"/>
            <a:ext cx="1840731" cy="32573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9B2F1E-53DA-2E27-ACC6-DE48274B8E5B}"/>
              </a:ext>
            </a:extLst>
          </p:cNvPr>
          <p:cNvSpPr txBox="1"/>
          <p:nvPr/>
        </p:nvSpPr>
        <p:spPr>
          <a:xfrm>
            <a:off x="5358006" y="2862237"/>
            <a:ext cx="153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n_estimators</a:t>
            </a:r>
            <a:r>
              <a:rPr lang="es-ES" sz="1200" dirty="0"/>
              <a:t> = 400</a:t>
            </a:r>
          </a:p>
          <a:p>
            <a:pPr algn="ctr"/>
            <a:r>
              <a:rPr lang="es-ES" sz="1200" dirty="0" err="1"/>
              <a:t>learning_rate</a:t>
            </a:r>
            <a:r>
              <a:rPr lang="es-ES" sz="1200" dirty="0"/>
              <a:t> = 0.05</a:t>
            </a:r>
          </a:p>
          <a:p>
            <a:pPr algn="ctr"/>
            <a:r>
              <a:rPr lang="es-ES" sz="1200" dirty="0" err="1"/>
              <a:t>max_depth</a:t>
            </a:r>
            <a:r>
              <a:rPr lang="es-ES" sz="1200" dirty="0"/>
              <a:t> =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Visualización de los datos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7AA86-69BB-99E9-408B-629292049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50"/>
          <a:stretch/>
        </p:blipFill>
        <p:spPr>
          <a:xfrm>
            <a:off x="4671135" y="2878536"/>
            <a:ext cx="4057210" cy="1863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04516-878D-D32B-ADA8-886C5CCC6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47" y="2878536"/>
            <a:ext cx="3731079" cy="1838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32E8C-3D01-CCB9-6E90-6507918FA75E}"/>
              </a:ext>
            </a:extLst>
          </p:cNvPr>
          <p:cNvSpPr txBox="1"/>
          <p:nvPr/>
        </p:nvSpPr>
        <p:spPr>
          <a:xfrm>
            <a:off x="1969020" y="1955366"/>
            <a:ext cx="74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Filtros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2E29-FB70-F2DD-8F36-A23B5B53949A}"/>
              </a:ext>
            </a:extLst>
          </p:cNvPr>
          <p:cNvSpPr txBox="1"/>
          <p:nvPr/>
        </p:nvSpPr>
        <p:spPr>
          <a:xfrm>
            <a:off x="6038433" y="1955365"/>
            <a:ext cx="132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Visualización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63B14-7685-DE71-40E4-33DDB353852F}"/>
              </a:ext>
            </a:extLst>
          </p:cNvPr>
          <p:cNvSpPr txBox="1"/>
          <p:nvPr/>
        </p:nvSpPr>
        <p:spPr>
          <a:xfrm>
            <a:off x="477860" y="2281105"/>
            <a:ext cx="3731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Corresponden a los parámetros que se han utilizado para entrenar al modelo.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C4562B-9686-1C7E-BD43-7EAC6BA809A7}"/>
              </a:ext>
            </a:extLst>
          </p:cNvPr>
          <p:cNvSpPr txBox="1"/>
          <p:nvPr/>
        </p:nvSpPr>
        <p:spPr>
          <a:xfrm>
            <a:off x="4834199" y="2299068"/>
            <a:ext cx="3731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Uso de la librería </a:t>
            </a:r>
            <a:r>
              <a:rPr lang="es-ES" sz="1100" dirty="0" err="1"/>
              <a:t>Gradio</a:t>
            </a:r>
            <a:r>
              <a:rPr lang="es-ES" sz="1100" dirty="0"/>
              <a:t> que permite levantar un </a:t>
            </a:r>
            <a:r>
              <a:rPr lang="es-ES" sz="1100" dirty="0" err="1"/>
              <a:t>frontend</a:t>
            </a:r>
            <a:r>
              <a:rPr lang="es-ES" sz="1100" dirty="0"/>
              <a:t> de forma rápida.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267E7-A197-3C21-2824-3A43875FB65A}"/>
              </a:ext>
            </a:extLst>
          </p:cNvPr>
          <p:cNvSpPr txBox="1"/>
          <p:nvPr/>
        </p:nvSpPr>
        <p:spPr>
          <a:xfrm>
            <a:off x="31729" y="1445942"/>
            <a:ext cx="9080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1" dirty="0"/>
              <a:t>“Dado unos parámetros de entrada, dime todas las estaciones con mayor disponibilidad que…”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389965"/>
            <a:ext cx="8104584" cy="68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Como las fiestas de barrio afectan a la demanda de </a:t>
            </a:r>
            <a:r>
              <a:rPr lang="es-ES" dirty="0" err="1"/>
              <a:t>bicing</a:t>
            </a:r>
            <a:r>
              <a:rPr lang="es-ES" dirty="0"/>
              <a:t>?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1" y="1385047"/>
            <a:ext cx="3667737" cy="3422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Agrupación de </a:t>
            </a: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station_id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 por los diferentes barrios de Barcelona.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Dummy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 variable por cada día, mes y año de si el barrio está en fiestas = 1, 0 </a:t>
            </a: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otherwise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Insights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 del 2023 debido a su normalidad de movimiento y celebraciones.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Neighborhood-Specific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 </a:t>
            </a: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Impact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: </a:t>
            </a:r>
          </a:p>
          <a:p>
            <a:pPr marL="1460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El análisis muestra que 16 de 46 barrios (34,8%) presentan diferencias estadísticamente significativas en la disponibilidad de docks durante fiestas de barrio.</a:t>
            </a:r>
            <a:endParaRPr lang="es-ES" b="0" dirty="0">
              <a:solidFill>
                <a:schemeClr val="bg2"/>
              </a:solidFill>
              <a:effectLst/>
            </a:endParaRPr>
          </a:p>
          <a:p>
            <a:endParaRPr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281231-5E79-A73C-9929-78BEDB8F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1" y="1294477"/>
            <a:ext cx="4673319" cy="360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BFDDE392-3CB4-892B-2602-5B834C94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83D272BD-4684-1D22-161C-EBE9C6D4A1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Agente conversacional de Bicing</a:t>
            </a:r>
            <a:endParaRPr dirty="0"/>
          </a:p>
        </p:txBody>
      </p:sp>
      <p:pic>
        <p:nvPicPr>
          <p:cNvPr id="2" name="00a1dc00-0195-4545-893c-fef1b3584d8d">
            <a:hlinkClick r:id="" action="ppaction://media"/>
            <a:extLst>
              <a:ext uri="{FF2B5EF4-FFF2-40B4-BE49-F238E27FC236}">
                <a16:creationId xmlns:a16="http://schemas.microsoft.com/office/drawing/2014/main" id="{3EDD0612-A8B5-0418-4E40-494FD0852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532" y="1282508"/>
            <a:ext cx="7446936" cy="37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408</Words>
  <Application>Microsoft Office PowerPoint</Application>
  <PresentationFormat>Presentació en pantalla (16:9)</PresentationFormat>
  <Paragraphs>48</Paragraphs>
  <Slides>7</Slides>
  <Notes>6</Notes>
  <HiddenSlides>0</HiddenSlides>
  <MMClips>1</MMClips>
  <ScaleCrop>false</ScaleCrop>
  <HeadingPairs>
    <vt:vector size="6" baseType="variant">
      <vt:variant>
        <vt:lpstr>Tipus de lletra utilitzats</vt:lpstr>
      </vt:variant>
      <vt:variant>
        <vt:i4>3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7</vt:i4>
      </vt:variant>
    </vt:vector>
  </HeadingPairs>
  <TitlesOfParts>
    <vt:vector size="11" baseType="lpstr">
      <vt:lpstr>Raleway</vt:lpstr>
      <vt:lpstr>Arial</vt:lpstr>
      <vt:lpstr>Lato</vt:lpstr>
      <vt:lpstr>Streamline</vt:lpstr>
      <vt:lpstr>Capstone Project:  Posgrado en Data Sicence y Inteligencia Artificial </vt:lpstr>
      <vt:lpstr>Contenidos</vt:lpstr>
      <vt:lpstr>¿Cómo hemos tratado los datos?</vt:lpstr>
      <vt:lpstr>Modelo con mejores resultados </vt:lpstr>
      <vt:lpstr>Visualización de los datos </vt:lpstr>
      <vt:lpstr>Como las fiestas de barrio afectan a la demanda de bicing?</vt:lpstr>
      <vt:lpstr>Agente conversacional de Bicing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 Posgrado en Data Sicence y Inteligencia Artificial </dc:title>
  <cp:lastModifiedBy>Llodrà Mesquida, Bel</cp:lastModifiedBy>
  <cp:revision>5</cp:revision>
  <dcterms:modified xsi:type="dcterms:W3CDTF">2025-04-01T07:08:08Z</dcterms:modified>
</cp:coreProperties>
</file>